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7"/>
  </p:notesMasterIdLst>
  <p:sldIdLst>
    <p:sldId id="339" r:id="rId2"/>
    <p:sldId id="317" r:id="rId3"/>
    <p:sldId id="332" r:id="rId4"/>
    <p:sldId id="334" r:id="rId5"/>
    <p:sldId id="340" r:id="rId6"/>
    <p:sldId id="350" r:id="rId7"/>
    <p:sldId id="341" r:id="rId8"/>
    <p:sldId id="342" r:id="rId9"/>
    <p:sldId id="343" r:id="rId10"/>
    <p:sldId id="344" r:id="rId11"/>
    <p:sldId id="345" r:id="rId12"/>
    <p:sldId id="346" r:id="rId13"/>
    <p:sldId id="347" r:id="rId14"/>
    <p:sldId id="348" r:id="rId15"/>
    <p:sldId id="349" r:id="rId16"/>
  </p:sldIdLst>
  <p:sldSz cx="10080625" cy="7559675"/>
  <p:notesSz cx="7559675" cy="10691813"/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pitchFamily="18" charset="0"/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996600"/>
    <a:srgbClr val="33CC33"/>
    <a:srgbClr val="B7E67E"/>
    <a:srgbClr val="6699FF"/>
    <a:srgbClr val="0099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2712" y="-92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  <a:cs typeface="Arial Unicode M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19793243-8864-410F-B89A-6DFDFD43B4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836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780143D3-B403-48A7-A921-8C28E65A8FBC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111F8070-CAE3-473D-BD72-EEF6A304719B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11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29593D3C-8A28-416B-8E40-5C5E186A49F5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12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D13A3C7B-C790-4BE8-8EF6-06FE11157DB7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13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5D9DDD48-3911-40FB-8565-F7606E2C0DA2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14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4EDAC97B-A48D-457C-8691-90994B7CD4BF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15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A8B08A64-C047-4B1F-9BBA-C309D65656D1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2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A8B08A64-C047-4B1F-9BBA-C309D65656D1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3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A8B08A64-C047-4B1F-9BBA-C309D65656D1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4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354135AC-2FD6-4EB0-8076-A2551D433EAB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6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945CD69A-82D9-46DD-9274-E8EB91385634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7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9FAEA87C-B332-4159-8283-F36B5126CFD7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8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38FAD3C1-9CDE-4D21-A7E6-897AF1E25CB3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9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 txBox="1">
            <a:spLocks noGrp="1" noChangeArrowheads="1"/>
          </p:cNvSpPr>
          <p:nvPr/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lIns="0" tIns="0" rIns="0" bIns="0" anchor="b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r" eaLnBrk="1">
              <a:lnSpc>
                <a:spcPct val="95000"/>
              </a:lnSpc>
              <a:defRPr/>
            </a:pPr>
            <a:fld id="{21F571B4-2174-43B5-839B-67CA6EAB6446}" type="slidenum">
              <a:rPr lang="en-US" sz="1400" smtClean="0">
                <a:solidFill>
                  <a:srgbClr val="000000"/>
                </a:solidFill>
                <a:latin typeface="Times New Roman" pitchFamily="18" charset="0"/>
              </a:rPr>
              <a:pPr algn="r" eaLnBrk="1">
                <a:lnSpc>
                  <a:spcPct val="95000"/>
                </a:lnSpc>
                <a:defRPr/>
              </a:pPr>
              <a:t>10</a:t>
            </a:fld>
            <a:endParaRPr lang="en-US" sz="1400" smtClean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3313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331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Font typeface="Times New Roman" charset="0"/>
              <a:buNone/>
              <a:defRPr/>
            </a:pPr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F4EFF9-5EEE-4A31-A650-76BE07A7FF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0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CD7C8F-BAD8-49F3-BD72-5AE2433510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89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5675" y="301625"/>
            <a:ext cx="2266950" cy="64547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0037" cy="64547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128BA2-AEE5-4E70-AE7E-C69AD22971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809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58EED0-7071-4DED-B277-8686E6EBF2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05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780424-5591-4D0F-81E6-54F2B33420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294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38E7C1-AA04-4A7B-82BA-6C467CC6AC6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062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7700" cy="4987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338" y="1768475"/>
            <a:ext cx="4459287" cy="4987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38BF64-F5E0-41AB-A6E6-C12B0B345A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05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D01348-CBE6-4CD4-BE71-6901C43DA8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49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CA924-CBF5-43C8-9BCC-F1972430CF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213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F333DD-FFB4-4F30-95EB-4ECC337E24E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474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FBEE3B-6E2F-4881-B9E0-9EA2D00518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291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548DC0-41B7-4199-A741-6DA49FA6DB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8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9387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9387" cy="4987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buFont typeface="Times New Roman" charset="0"/>
              <a:buNone/>
              <a:tabLst>
                <a:tab pos="723900" algn="l"/>
                <a:tab pos="1447800" algn="l"/>
                <a:tab pos="21717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40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5000"/>
              </a:lnSpc>
              <a:buFont typeface="Times New Roman" charset="0"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63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</a:tabLst>
              <a:defRPr sz="1400" smtClean="0">
                <a:solidFill>
                  <a:srgbClr val="000000"/>
                </a:solidFill>
                <a:latin typeface="Times New Roman" pitchFamily="18" charset="0"/>
              </a:defRPr>
            </a:lvl1pPr>
          </a:lstStyle>
          <a:p>
            <a:pPr>
              <a:defRPr/>
            </a:pPr>
            <a:fld id="{0BFF82BC-10A6-40A0-AEF0-4DF98D9E5C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2pPr>
      <a:lvl3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3pPr>
      <a:lvl4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4pPr>
      <a:lvl5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5pPr>
      <a:lvl6pPr marL="25146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6pPr>
      <a:lvl7pPr marL="29718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7pPr>
      <a:lvl8pPr marL="34290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8pPr>
      <a:lvl9pPr marL="38862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Arial Unicode MS" charset="0"/>
        </a:defRPr>
      </a:lvl9pPr>
    </p:titleStyle>
    <p:bodyStyle>
      <a:lvl1pPr marL="342900" indent="-342900" algn="l" defTabSz="449263" rtl="0" eaLnBrk="0" fontAlgn="base" hangingPunct="0">
        <a:lnSpc>
          <a:spcPct val="9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itchFamily="18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8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8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8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49263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49263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49263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49263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twitter.com/klmug" TargetMode="External"/><Relationship Id="rId5" Type="http://schemas.openxmlformats.org/officeDocument/2006/relationships/hyperlink" Target="http://fb.com/groups/klmug" TargetMode="External"/><Relationship Id="rId4" Type="http://schemas.openxmlformats.org/officeDocument/2006/relationships/hyperlink" Target="http://nosqlasia.org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news.cnet.com/8301-1001_3-57451537-92/open-source-powers-big-data-index/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www.10gen.com/presentations/mongonyc-2011/how-mtv-networks-leverages-mongodb-for-cm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506411" y="323404"/>
            <a:ext cx="9142413" cy="7128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13500" b="1" dirty="0" smtClean="0">
                <a:solidFill>
                  <a:srgbClr val="808080"/>
                </a:solidFill>
              </a:rPr>
              <a:t>KL</a:t>
            </a:r>
            <a:r>
              <a:rPr lang="en-US" sz="13500" b="1" dirty="0" smtClean="0">
                <a:solidFill>
                  <a:srgbClr val="996600"/>
                </a:solidFill>
              </a:rPr>
              <a:t>MUG</a:t>
            </a:r>
            <a:r>
              <a:rPr lang="en-US" sz="13500" b="1" dirty="0" smtClean="0">
                <a:solidFill>
                  <a:srgbClr val="808080"/>
                </a:solidFill>
              </a:rPr>
              <a:t>13</a:t>
            </a:r>
            <a:endParaRPr lang="en-US" sz="135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r>
              <a:rPr lang="en-US" sz="3000" b="1" dirty="0" smtClean="0">
                <a:solidFill>
                  <a:srgbClr val="808080"/>
                </a:solidFill>
              </a:rPr>
              <a:t>-- </a:t>
            </a:r>
            <a:r>
              <a:rPr lang="en-US" sz="3000" b="1" dirty="0" err="1" smtClean="0">
                <a:solidFill>
                  <a:srgbClr val="808080"/>
                </a:solidFill>
              </a:rPr>
              <a:t>Mongoid</a:t>
            </a:r>
            <a:r>
              <a:rPr lang="en-US" sz="3000" b="1" dirty="0" smtClean="0">
                <a:solidFill>
                  <a:srgbClr val="808080"/>
                </a:solidFill>
              </a:rPr>
              <a:t> Ruby &amp; </a:t>
            </a:r>
            <a:r>
              <a:rPr lang="en-US" sz="3000" b="1" dirty="0" err="1" smtClean="0">
                <a:solidFill>
                  <a:srgbClr val="808080"/>
                </a:solidFill>
              </a:rPr>
              <a:t>GeoJSON</a:t>
            </a:r>
            <a:r>
              <a:rPr lang="en-US" sz="3000" b="1" dirty="0" smtClean="0">
                <a:solidFill>
                  <a:srgbClr val="808080"/>
                </a:solidFill>
              </a:rPr>
              <a:t> --</a:t>
            </a:r>
            <a:endParaRPr lang="en-US" sz="30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</p:txBody>
      </p:sp>
      <p:pic>
        <p:nvPicPr>
          <p:cNvPr id="32772" name="Picture 5" descr="mongo-bad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92" y="3419797"/>
            <a:ext cx="3456384" cy="3456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032200" y="3620416"/>
            <a:ext cx="5472608" cy="318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Website: </a:t>
            </a:r>
            <a:r>
              <a:rPr lang="en-US" sz="2400" b="1" dirty="0" smtClean="0">
                <a:solidFill>
                  <a:schemeClr val="accent2">
                    <a:lumMod val="50000"/>
                  </a:schemeClr>
                </a:solidFill>
                <a:hlinkClick r:id="rId4"/>
              </a:rPr>
              <a:t>http://nosqlasia.org</a:t>
            </a:r>
            <a:endParaRPr lang="en-US" sz="2400" b="1" dirty="0" smtClean="0">
              <a:solidFill>
                <a:schemeClr val="accent2">
                  <a:lumMod val="50000"/>
                </a:schemeClr>
              </a:solidFill>
            </a:endParaRPr>
          </a:p>
          <a:p>
            <a:endParaRPr lang="en-US" sz="2400" dirty="0" smtClean="0"/>
          </a:p>
          <a:p>
            <a:r>
              <a:rPr lang="en-US" sz="2400" dirty="0" smtClean="0"/>
              <a:t>FB: </a:t>
            </a:r>
            <a:r>
              <a:rPr lang="en-US" sz="2400" b="1" dirty="0" smtClean="0">
                <a:hlinkClick r:id="rId5"/>
              </a:rPr>
              <a:t>http://fb.com/groups/klmug</a:t>
            </a:r>
            <a:endParaRPr lang="en-US" sz="2400" b="1" dirty="0" smtClean="0"/>
          </a:p>
          <a:p>
            <a:endParaRPr lang="en-US" sz="2400" dirty="0" smtClean="0"/>
          </a:p>
          <a:p>
            <a:r>
              <a:rPr lang="en-US" sz="2400" dirty="0" smtClean="0"/>
              <a:t>Twitter Handle: </a:t>
            </a:r>
            <a:r>
              <a:rPr lang="en-US" sz="2400" b="1" dirty="0" smtClean="0">
                <a:hlinkClick r:id="rId6"/>
              </a:rPr>
              <a:t>@</a:t>
            </a:r>
            <a:r>
              <a:rPr lang="en-US" sz="2400" b="1" dirty="0" err="1" smtClean="0">
                <a:hlinkClick r:id="rId6"/>
              </a:rPr>
              <a:t>klmug</a:t>
            </a:r>
            <a:endParaRPr lang="en-US" sz="2400" b="1" dirty="0" smtClean="0"/>
          </a:p>
          <a:p>
            <a:endParaRPr lang="en-US" sz="2400" b="1" dirty="0" smtClean="0"/>
          </a:p>
          <a:p>
            <a:r>
              <a:rPr lang="en-US" sz="2400" dirty="0" smtClean="0"/>
              <a:t>--------------------------------------------------</a:t>
            </a:r>
          </a:p>
          <a:p>
            <a:endParaRPr lang="en-US" sz="2400" b="1" dirty="0">
              <a:solidFill>
                <a:srgbClr val="996600"/>
              </a:solidFill>
            </a:endParaRPr>
          </a:p>
          <a:p>
            <a:r>
              <a:rPr lang="en-US" sz="2400" b="1" dirty="0" smtClean="0"/>
              <a:t>GitHub: </a:t>
            </a:r>
            <a:r>
              <a:rPr lang="en-MY" sz="2400" b="1" dirty="0" smtClean="0">
                <a:solidFill>
                  <a:srgbClr val="996600"/>
                </a:solidFill>
              </a:rPr>
              <a:t>github.com/r1dotmy/</a:t>
            </a:r>
            <a:r>
              <a:rPr lang="en-MY" sz="2400" b="1" dirty="0" err="1" smtClean="0">
                <a:solidFill>
                  <a:srgbClr val="996600"/>
                </a:solidFill>
              </a:rPr>
              <a:t>klmugs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7308481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GRIDFS – MEDIA STORAGE &amp; SERVING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pic>
        <p:nvPicPr>
          <p:cNvPr id="19460" name="Picture 6" descr="gridfs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900" y="1116013"/>
            <a:ext cx="9720263" cy="620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52321250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2875" y="-1365250"/>
            <a:ext cx="10728325" cy="7666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483" name="Rectangle 3"/>
          <p:cNvSpPr>
            <a:spLocks noChangeArrowheads="1"/>
          </p:cNvSpPr>
          <p:nvPr/>
        </p:nvSpPr>
        <p:spPr bwMode="auto">
          <a:xfrm>
            <a:off x="-2305050" y="6227763"/>
            <a:ext cx="15049500" cy="1368425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370638"/>
            <a:ext cx="100806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NO LANGUAGE BARRIERS</a:t>
            </a:r>
          </a:p>
          <a:p>
            <a:pPr algn="ctr" eaLnBrk="1">
              <a:defRPr/>
            </a:pPr>
            <a:r>
              <a:rPr lang="en-US" smtClean="0">
                <a:solidFill>
                  <a:schemeClr val="bg1"/>
                </a:solidFill>
              </a:rPr>
              <a:t>( ALSO KEEPS ALL LOGIC IN ONE PLACE )</a:t>
            </a: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737226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PERFORMANCE - VS - FUNCTIONALITY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pic>
        <p:nvPicPr>
          <p:cNvPr id="21508" name="Picture 5" descr="performance-vs-functionality-part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1800" y="582613"/>
            <a:ext cx="10848975" cy="658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96747153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PERFORMANCE - VS - FUNCTIONALITY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pic>
        <p:nvPicPr>
          <p:cNvPr id="22532" name="Picture 6" descr="performance-vs-functionality-par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1800" y="582613"/>
            <a:ext cx="10848975" cy="658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1141425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PERFORMANCE - VS - FUNCTIONALITY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pic>
        <p:nvPicPr>
          <p:cNvPr id="23556" name="Picture 5" descr="performance-vs-functionality-part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31800" y="582613"/>
            <a:ext cx="10848975" cy="658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9834904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13300" y="-36513"/>
            <a:ext cx="18062575" cy="75596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579" name="Rectangle 3"/>
          <p:cNvSpPr>
            <a:spLocks noChangeArrowheads="1"/>
          </p:cNvSpPr>
          <p:nvPr/>
        </p:nvSpPr>
        <p:spPr bwMode="auto">
          <a:xfrm>
            <a:off x="-2305050" y="6227763"/>
            <a:ext cx="15049500" cy="1368425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370638"/>
            <a:ext cx="100806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THERE IS NO SPOON !!!</a:t>
            </a:r>
          </a:p>
          <a:p>
            <a:pPr algn="ctr" eaLnBrk="1">
              <a:defRPr/>
            </a:pPr>
            <a:r>
              <a:rPr lang="en-US" smtClean="0">
                <a:solidFill>
                  <a:schemeClr val="bg1"/>
                </a:solidFill>
              </a:rPr>
              <a:t>( OR NEED TO LEAVE YOUR APP )</a:t>
            </a: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572246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503238" y="107429"/>
            <a:ext cx="9070975" cy="755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4500" b="1" u="sng" dirty="0" smtClean="0">
                <a:solidFill>
                  <a:srgbClr val="808080"/>
                </a:solidFill>
              </a:rPr>
              <a:t>REMINDERS</a:t>
            </a:r>
            <a:endParaRPr lang="en-US" sz="3200" b="1" u="sng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r>
              <a:rPr lang="en-US" sz="3200" b="1" dirty="0" smtClean="0">
                <a:solidFill>
                  <a:srgbClr val="808080"/>
                </a:solidFill>
              </a:rPr>
              <a:t>20 / 30 - Minute Presentations</a:t>
            </a:r>
            <a:br>
              <a:rPr lang="en-US" sz="3200" b="1" dirty="0" smtClean="0">
                <a:solidFill>
                  <a:srgbClr val="808080"/>
                </a:solidFill>
              </a:rPr>
            </a:br>
            <a:r>
              <a:rPr lang="en-US" sz="3200" dirty="0" smtClean="0">
                <a:solidFill>
                  <a:srgbClr val="808080"/>
                </a:solidFill>
              </a:rPr>
              <a:t>(use cases or technical demonstrations)</a:t>
            </a: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r>
              <a:rPr lang="en-US" sz="3200" b="1" dirty="0" smtClean="0">
                <a:solidFill>
                  <a:srgbClr val="808080"/>
                </a:solidFill>
              </a:rPr>
              <a:t>5 / 10 - Minute Lightening Talks</a:t>
            </a:r>
          </a:p>
          <a:p>
            <a:pPr algn="ctr" eaLnBrk="1">
              <a:defRPr/>
            </a:pPr>
            <a:r>
              <a:rPr lang="en-US" sz="3200" dirty="0" smtClean="0">
                <a:solidFill>
                  <a:srgbClr val="808080"/>
                </a:solidFill>
              </a:rPr>
              <a:t>(knowledge share / shout-out)</a:t>
            </a: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r>
              <a:rPr lang="en-US" sz="7500" b="1" dirty="0" smtClean="0">
                <a:solidFill>
                  <a:srgbClr val="996600"/>
                </a:solidFill>
              </a:rPr>
              <a:t>BIG</a:t>
            </a:r>
            <a:r>
              <a:rPr lang="en-US" sz="3200" b="1" dirty="0" smtClean="0">
                <a:solidFill>
                  <a:srgbClr val="808080"/>
                </a:solidFill>
              </a:rPr>
              <a:t> emphasis on </a:t>
            </a:r>
            <a:r>
              <a:rPr lang="en-US" sz="4000" b="1" dirty="0" smtClean="0">
                <a:solidFill>
                  <a:srgbClr val="996600"/>
                </a:solidFill>
              </a:rPr>
              <a:t>Q&amp;A</a:t>
            </a:r>
          </a:p>
          <a:p>
            <a:pPr algn="ctr" eaLnBrk="1">
              <a:defRPr/>
            </a:pPr>
            <a:endParaRPr lang="en-US" sz="4000" dirty="0" smtClean="0">
              <a:solidFill>
                <a:srgbClr val="9966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-72256" y="6516141"/>
            <a:ext cx="10152881" cy="1346550"/>
          </a:xfrm>
          <a:prstGeom prst="rect">
            <a:avLst/>
          </a:prstGeom>
          <a:solidFill>
            <a:schemeClr val="tx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MY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3768" y="6786548"/>
            <a:ext cx="9721080" cy="5216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>
                <a:solidFill>
                  <a:schemeClr val="bg1"/>
                </a:solidFill>
              </a:rPr>
              <a:t>10gen is now MongoDB</a:t>
            </a:r>
            <a:endParaRPr lang="en-US" sz="3000" b="1" dirty="0" smtClean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7784" y="611485"/>
            <a:ext cx="5112568" cy="5244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10gen formed in 2007</a:t>
            </a:r>
          </a:p>
          <a:p>
            <a:endParaRPr lang="en-US" sz="2400" b="1" dirty="0"/>
          </a:p>
          <a:p>
            <a:r>
              <a:rPr lang="en-US" sz="2400" b="1" dirty="0" smtClean="0"/>
              <a:t>Originally planned as a cloud computing stack …</a:t>
            </a:r>
          </a:p>
          <a:p>
            <a:endParaRPr lang="en-US" sz="2400" b="1" dirty="0" smtClean="0"/>
          </a:p>
          <a:p>
            <a:r>
              <a:rPr lang="en-US" sz="2400" b="1" dirty="0" smtClean="0"/>
              <a:t>Fastest growing big data</a:t>
            </a:r>
          </a:p>
          <a:p>
            <a:r>
              <a:rPr lang="en-US" sz="2400" b="1" dirty="0" smtClean="0"/>
              <a:t>Community / adoption …</a:t>
            </a:r>
          </a:p>
          <a:p>
            <a:endParaRPr lang="en-US" sz="2400" b="1" dirty="0"/>
          </a:p>
          <a:p>
            <a:r>
              <a:rPr lang="en-US" sz="2400" b="1" dirty="0" smtClean="0"/>
              <a:t>Top chart shows Linked In</a:t>
            </a:r>
          </a:p>
          <a:p>
            <a:endParaRPr lang="en-US" sz="2400" b="1" dirty="0"/>
          </a:p>
          <a:p>
            <a:r>
              <a:rPr lang="en-US" sz="2400" b="1" dirty="0" smtClean="0"/>
              <a:t>Bottom charts shows Indeed.com</a:t>
            </a:r>
          </a:p>
          <a:p>
            <a:endParaRPr lang="en-US" sz="2400" b="1" dirty="0" smtClean="0"/>
          </a:p>
          <a:p>
            <a:endParaRPr lang="en-US" sz="2400" b="1" dirty="0"/>
          </a:p>
          <a:p>
            <a:r>
              <a:rPr lang="en-US" sz="2400" b="1" dirty="0" smtClean="0"/>
              <a:t>10gen Education now rebranded</a:t>
            </a:r>
          </a:p>
          <a:p>
            <a:r>
              <a:rPr lang="en-US" sz="2400" b="1" dirty="0" smtClean="0"/>
              <a:t>As MongoDB University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8324" y="611485"/>
            <a:ext cx="4000500" cy="255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4607" y="3384901"/>
            <a:ext cx="4086225" cy="2483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57047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5057" y="-63667"/>
            <a:ext cx="6131433" cy="7685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710" y="-36587"/>
            <a:ext cx="4825162" cy="6624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 bwMode="auto">
          <a:xfrm>
            <a:off x="-72256" y="6588149"/>
            <a:ext cx="10152881" cy="1224136"/>
          </a:xfrm>
          <a:prstGeom prst="rect">
            <a:avLst/>
          </a:prstGeom>
          <a:solidFill>
            <a:schemeClr val="tx1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</a:pPr>
            <a:endParaRPr kumimoji="0" lang="en-MY" sz="1800" b="0" i="0" u="none" strike="noStrike" cap="none" normalizeH="0" baseline="0">
              <a:ln>
                <a:noFill/>
              </a:ln>
              <a:effectLst/>
              <a:latin typeface="Arial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68" y="6732165"/>
            <a:ext cx="4608512" cy="707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solidFill>
                  <a:schemeClr val="bg1"/>
                </a:solidFill>
              </a:rPr>
              <a:t>Exploring </a:t>
            </a:r>
            <a:r>
              <a:rPr lang="en-US" sz="2500" b="1" dirty="0" err="1" smtClean="0">
                <a:solidFill>
                  <a:schemeClr val="bg1"/>
                </a:solidFill>
              </a:rPr>
              <a:t>Mongoid</a:t>
            </a:r>
            <a:r>
              <a:rPr lang="en-US" sz="2500" b="1" dirty="0" smtClean="0">
                <a:solidFill>
                  <a:schemeClr val="bg1"/>
                </a:solidFill>
              </a:rPr>
              <a:t> (Ruby)</a:t>
            </a:r>
            <a:endParaRPr lang="en-US" sz="2500" b="1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With </a:t>
            </a:r>
            <a:r>
              <a:rPr lang="en-US" dirty="0" smtClean="0">
                <a:solidFill>
                  <a:schemeClr val="bg1"/>
                </a:solidFill>
              </a:rPr>
              <a:t>N. V. Nguyen (Says.com)</a:t>
            </a:r>
            <a:endParaRPr lang="en-MY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56336" y="6732165"/>
            <a:ext cx="4608512" cy="707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err="1" smtClean="0">
                <a:solidFill>
                  <a:schemeClr val="bg1"/>
                </a:solidFill>
              </a:rPr>
              <a:t>GeoJSON</a:t>
            </a:r>
            <a:r>
              <a:rPr lang="en-US" sz="2500" b="1" dirty="0" smtClean="0">
                <a:solidFill>
                  <a:schemeClr val="bg1"/>
                </a:solidFill>
              </a:rPr>
              <a:t> in 2.4+</a:t>
            </a:r>
            <a:endParaRPr lang="en-US" sz="2500" b="1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With </a:t>
            </a:r>
            <a:r>
              <a:rPr lang="en-US" dirty="0" smtClean="0">
                <a:solidFill>
                  <a:schemeClr val="bg1"/>
                </a:solidFill>
              </a:rPr>
              <a:t>Tim Chandler (</a:t>
            </a:r>
            <a:r>
              <a:rPr lang="en-US" dirty="0" err="1" smtClean="0">
                <a:solidFill>
                  <a:schemeClr val="bg1"/>
                </a:solidFill>
              </a:rPr>
              <a:t>PraxisBT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MY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02189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>
            <a:spLocks noChangeArrowheads="1"/>
          </p:cNvSpPr>
          <p:nvPr/>
        </p:nvSpPr>
        <p:spPr bwMode="auto">
          <a:xfrm>
            <a:off x="503238" y="107429"/>
            <a:ext cx="9070975" cy="755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r>
              <a:rPr lang="en-US" sz="3200" b="1" dirty="0" smtClean="0">
                <a:solidFill>
                  <a:srgbClr val="808080"/>
                </a:solidFill>
              </a:rPr>
              <a:t>JUST IN CASE</a:t>
            </a:r>
            <a:endParaRPr lang="en-US" sz="3200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 smtClean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3200" b="1" dirty="0">
              <a:solidFill>
                <a:srgbClr val="808080"/>
              </a:solidFill>
            </a:endParaRPr>
          </a:p>
          <a:p>
            <a:pPr algn="ctr" eaLnBrk="1">
              <a:defRPr/>
            </a:pPr>
            <a:endParaRPr lang="en-US" sz="4000" dirty="0" smtClean="0">
              <a:solidFill>
                <a:srgbClr val="99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610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DATA AT THE APPLICATION LEVEL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sp>
        <p:nvSpPr>
          <p:cNvPr id="13316" name="Rectangle 4"/>
          <p:cNvSpPr>
            <a:spLocks noChangeArrowheads="1"/>
          </p:cNvSpPr>
          <p:nvPr/>
        </p:nvSpPr>
        <p:spPr bwMode="auto">
          <a:xfrm>
            <a:off x="0" y="1217613"/>
            <a:ext cx="10080625" cy="6907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MY"/>
              <a:t>“In 2012, NoSQL document stores like MongoDB received more than 70 percent of total </a:t>
            </a:r>
          </a:p>
          <a:p>
            <a:pPr algn="ctr"/>
            <a:r>
              <a:rPr lang="en-MY"/>
              <a:t>big-data tool demand. MongoDB from 10gen remains the top performer in this group.”</a:t>
            </a:r>
          </a:p>
          <a:p>
            <a:pPr algn="ctr"/>
            <a:endParaRPr lang="en-US"/>
          </a:p>
          <a:p>
            <a:pPr algn="ctr"/>
            <a:r>
              <a:rPr lang="en-US"/>
              <a:t>-- </a:t>
            </a:r>
            <a:r>
              <a:rPr lang="en-US">
                <a:hlinkClick r:id="rId3"/>
              </a:rPr>
              <a:t>CNET</a:t>
            </a:r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endParaRPr lang="en-US"/>
          </a:p>
          <a:p>
            <a:pPr algn="ctr"/>
            <a:r>
              <a:rPr lang="en-US" b="1" u="sng"/>
              <a:t>MongoDB Clients:</a:t>
            </a:r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endParaRPr lang="en-US" b="1" u="sng"/>
          </a:p>
          <a:p>
            <a:pPr algn="ctr"/>
            <a:r>
              <a:rPr lang="en-US" sz="1200"/>
              <a:t>How MTV use mongoDB as a CMS - </a:t>
            </a:r>
            <a:r>
              <a:rPr lang="en-US" sz="1200" u="sng">
                <a:hlinkClick r:id="rId4"/>
              </a:rPr>
              <a:t>http://www.10gen.com/presentations/mongonyc-2011/how-mtv-networks-leverages-mongodb-for-cms</a:t>
            </a:r>
            <a:endParaRPr lang="en-US" sz="1200" u="sng"/>
          </a:p>
          <a:p>
            <a:pPr algn="ctr"/>
            <a:endParaRPr lang="en-US" u="sng"/>
          </a:p>
          <a:p>
            <a:pPr algn="ctr"/>
            <a:endParaRPr lang="en-US"/>
          </a:p>
          <a:p>
            <a:pPr algn="ctr"/>
            <a:endParaRPr lang="en-US"/>
          </a:p>
        </p:txBody>
      </p:sp>
      <p:sp>
        <p:nvSpPr>
          <p:cNvPr id="13317" name="Line 11"/>
          <p:cNvSpPr>
            <a:spLocks noChangeShapeType="1"/>
          </p:cNvSpPr>
          <p:nvPr/>
        </p:nvSpPr>
        <p:spPr bwMode="auto">
          <a:xfrm>
            <a:off x="360363" y="4213225"/>
            <a:ext cx="9361487" cy="0"/>
          </a:xfrm>
          <a:prstGeom prst="line">
            <a:avLst/>
          </a:prstGeom>
          <a:noFill/>
          <a:ln w="12700">
            <a:solidFill>
              <a:srgbClr val="808080"/>
            </a:solidFill>
            <a:prstDash val="sysDot"/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MY"/>
          </a:p>
        </p:txBody>
      </p:sp>
      <p:sp>
        <p:nvSpPr>
          <p:cNvPr id="13318" name="Line 12"/>
          <p:cNvSpPr>
            <a:spLocks noChangeShapeType="1"/>
          </p:cNvSpPr>
          <p:nvPr/>
        </p:nvSpPr>
        <p:spPr bwMode="auto">
          <a:xfrm>
            <a:off x="360363" y="4284663"/>
            <a:ext cx="9361487" cy="0"/>
          </a:xfrm>
          <a:prstGeom prst="line">
            <a:avLst/>
          </a:prstGeom>
          <a:noFill/>
          <a:ln w="12700">
            <a:solidFill>
              <a:srgbClr val="808080"/>
            </a:solidFill>
            <a:prstDash val="sysDot"/>
            <a:round/>
            <a:headEnd type="oval" w="sm" len="sm"/>
            <a:tailEnd type="oval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MY"/>
          </a:p>
        </p:txBody>
      </p:sp>
      <p:pic>
        <p:nvPicPr>
          <p:cNvPr id="13319" name="Picture 13" descr="banner_mongo-db-huge-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563" y="2051050"/>
            <a:ext cx="59055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0" name="Picture 14" descr="644px-MTV_Log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4903788"/>
            <a:ext cx="2389188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1" name="Picture 15" descr="Foursquare-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1525" y="5291138"/>
            <a:ext cx="3417888" cy="94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22" name="Picture 16" descr="29792_disney-logo13291805824f39afa6c787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488" y="4859338"/>
            <a:ext cx="2644775" cy="1757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4914016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7700" y="-95250"/>
            <a:ext cx="11430000" cy="76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387" name="Rectangle 3"/>
          <p:cNvSpPr>
            <a:spLocks noChangeArrowheads="1"/>
          </p:cNvSpPr>
          <p:nvPr/>
        </p:nvSpPr>
        <p:spPr bwMode="auto">
          <a:xfrm>
            <a:off x="-2305050" y="6227763"/>
            <a:ext cx="15049500" cy="1368425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370638"/>
            <a:ext cx="100806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EXCELLENT GEOLOCATION SUPPORT</a:t>
            </a:r>
          </a:p>
          <a:p>
            <a:pPr algn="ctr" eaLnBrk="1">
              <a:defRPr/>
            </a:pPr>
            <a:r>
              <a:rPr lang="en-US" smtClean="0">
                <a:solidFill>
                  <a:schemeClr val="bg1"/>
                </a:solidFill>
              </a:rPr>
              <a:t>Have you ever heard of Foursquare …?</a:t>
            </a: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18711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-2305050" y="-541338"/>
            <a:ext cx="15049500" cy="1368426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9850"/>
            <a:ext cx="10080625" cy="118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REPLICA-SETS AND SHARDING</a:t>
            </a:r>
          </a:p>
          <a:p>
            <a:pPr algn="ctr" eaLnBrk="1">
              <a:defRPr/>
            </a:pPr>
            <a:endParaRPr lang="en-US" smtClean="0">
              <a:solidFill>
                <a:schemeClr val="bg1"/>
              </a:solidFill>
            </a:endParaRP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  <p:pic>
        <p:nvPicPr>
          <p:cNvPr id="17412" name="Picture 4" descr="replica-sets-and-shard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3" y="1547813"/>
            <a:ext cx="9793287" cy="528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6125900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23963" y="-762000"/>
            <a:ext cx="11449051" cy="9078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B8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-2305050" y="6227763"/>
            <a:ext cx="15049500" cy="1368425"/>
          </a:xfrm>
          <a:prstGeom prst="rect">
            <a:avLst/>
          </a:prstGeom>
          <a:gradFill rotWithShape="1">
            <a:gsLst>
              <a:gs pos="0">
                <a:srgbClr val="00B8FF">
                  <a:alpha val="54999"/>
                </a:srgbClr>
              </a:gs>
              <a:gs pos="100000">
                <a:srgbClr val="005576"/>
              </a:gs>
            </a:gsLst>
            <a:lin ang="5400000" scaled="1"/>
          </a:gra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MY"/>
          </a:p>
        </p:txBody>
      </p:sp>
      <p:sp>
        <p:nvSpPr>
          <p:cNvPr id="3073" name="Text Box 1"/>
          <p:cNvSpPr txBox="1">
            <a:spLocks noChangeArrowheads="1"/>
          </p:cNvSpPr>
          <p:nvPr/>
        </p:nvSpPr>
        <p:spPr bwMode="auto">
          <a:xfrm>
            <a:off x="0" y="6370638"/>
            <a:ext cx="10080625" cy="11890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15876" rIns="0" bIns="0" anchor="ctr"/>
          <a:lstStyle>
            <a:lvl1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eaLnBrk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eaLnBrk="1">
              <a:defRPr/>
            </a:pPr>
            <a:r>
              <a:rPr lang="en-US" sz="3600" b="1" smtClean="0">
                <a:solidFill>
                  <a:schemeClr val="bg1"/>
                </a:solidFill>
              </a:rPr>
              <a:t>IT’S LIGHTENING FAST !!!</a:t>
            </a:r>
          </a:p>
          <a:p>
            <a:pPr algn="ctr" eaLnBrk="1">
              <a:defRPr/>
            </a:pPr>
            <a:r>
              <a:rPr lang="en-US" smtClean="0">
                <a:solidFill>
                  <a:schemeClr val="bg1"/>
                </a:solidFill>
              </a:rPr>
              <a:t>Some say 6,000 times faster than MySQL – http://lauli.ma/geo1</a:t>
            </a:r>
          </a:p>
          <a:p>
            <a:pPr algn="ctr" eaLnBrk="1">
              <a:defRPr/>
            </a:pPr>
            <a:endParaRPr lang="en-US" sz="1800" b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401696"/>
      </p:ext>
    </p:extLst>
  </p:cSld>
  <p:clrMapOvr>
    <a:masterClrMapping/>
  </p:clrMapOvr>
  <p:transition spd="med"/>
  <p:timing>
    <p:tnLst>
      <p:par>
        <p:cTn id="1" dur="indefinite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">
      <a:dk1>
        <a:srgbClr val="5F5F5F"/>
      </a:dk1>
      <a:lt1>
        <a:srgbClr val="FFFFFF"/>
      </a:lt1>
      <a:dk2>
        <a:srgbClr val="5F5F5F"/>
      </a:dk2>
      <a:lt2>
        <a:srgbClr val="DDDDDD"/>
      </a:lt2>
      <a:accent1>
        <a:srgbClr val="FFFFCC"/>
      </a:accent1>
      <a:accent2>
        <a:srgbClr val="143C8C"/>
      </a:accent2>
      <a:accent3>
        <a:srgbClr val="FFFFFF"/>
      </a:accent3>
      <a:accent4>
        <a:srgbClr val="505050"/>
      </a:accent4>
      <a:accent5>
        <a:srgbClr val="FFFFE2"/>
      </a:accent5>
      <a:accent6>
        <a:srgbClr val="143C8C"/>
      </a:accent6>
      <a:hlink>
        <a:srgbClr val="996600"/>
      </a:hlink>
      <a:folHlink>
        <a:srgbClr val="143C8C"/>
      </a:folHlink>
    </a:clrScheme>
    <a:fontScheme name="Office Theme">
      <a:majorFont>
        <a:latin typeface="Arial"/>
        <a:ea typeface="ＭＳ Ｐゴシック"/>
        <a:cs typeface="Arial Unicode MS"/>
      </a:majorFont>
      <a:minorFont>
        <a:latin typeface="Arial"/>
        <a:ea typeface="ＭＳ Ｐゴシック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effectLst/>
            <a:latin typeface="Arial" charset="0"/>
            <a:ea typeface="ＭＳ Ｐゴシック" charset="0"/>
            <a:cs typeface="Arial Unicode MS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8">
        <a:dk1>
          <a:srgbClr val="5F5F5F"/>
        </a:dk1>
        <a:lt1>
          <a:srgbClr val="FFFFFF"/>
        </a:lt1>
        <a:dk2>
          <a:srgbClr val="5F5F5F"/>
        </a:dk2>
        <a:lt2>
          <a:srgbClr val="DDDDDD"/>
        </a:lt2>
        <a:accent1>
          <a:srgbClr val="FFFFCC"/>
        </a:accent1>
        <a:accent2>
          <a:srgbClr val="6699FF"/>
        </a:accent2>
        <a:accent3>
          <a:srgbClr val="FFFFFF"/>
        </a:accent3>
        <a:accent4>
          <a:srgbClr val="505050"/>
        </a:accent4>
        <a:accent5>
          <a:srgbClr val="FFFFE2"/>
        </a:accent5>
        <a:accent6>
          <a:srgbClr val="5C8AE7"/>
        </a:accent6>
        <a:hlink>
          <a:srgbClr val="6699FF"/>
        </a:hlink>
        <a:folHlink>
          <a:srgbClr val="6699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1784</TotalTime>
  <Words>240</Words>
  <Application>Microsoft Office PowerPoint</Application>
  <PresentationFormat>Custom</PresentationFormat>
  <Paragraphs>107</Paragraphs>
  <Slides>15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 7</dc:creator>
  <cp:lastModifiedBy>WIN 7</cp:lastModifiedBy>
  <cp:revision>190</cp:revision>
  <cp:lastPrinted>1601-01-01T00:00:00Z</cp:lastPrinted>
  <dcterms:created xsi:type="dcterms:W3CDTF">2009-04-16T03:32:33Z</dcterms:created>
  <dcterms:modified xsi:type="dcterms:W3CDTF">2013-09-04T10:28:34Z</dcterms:modified>
</cp:coreProperties>
</file>

<file path=docProps/thumbnail.jpeg>
</file>